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70" r:id="rId2"/>
    <p:sldId id="269" r:id="rId3"/>
    <p:sldId id="259" r:id="rId4"/>
    <p:sldId id="272" r:id="rId5"/>
    <p:sldId id="266" r:id="rId6"/>
    <p:sldId id="260" r:id="rId7"/>
    <p:sldId id="271" r:id="rId8"/>
    <p:sldId id="267" r:id="rId9"/>
    <p:sldId id="273" r:id="rId10"/>
  </p:sldIdLst>
  <p:sldSz cx="9144000" cy="6858000" type="screen4x3"/>
  <p:notesSz cx="6858000" cy="9144000"/>
  <p:defaultTextStyle>
    <a:defPPr>
      <a:defRPr lang="ru-RU"/>
    </a:defPPr>
    <a:lvl1pPr marL="0" algn="l" defTabSz="9142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1" algn="l" defTabSz="9142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63" algn="l" defTabSz="9142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94" algn="l" defTabSz="9142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25" algn="l" defTabSz="9142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57" algn="l" defTabSz="9142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88" algn="l" defTabSz="9142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52" algn="l" defTabSz="9142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660066"/>
    <a:srgbClr val="FF0066"/>
    <a:srgbClr val="0000FF"/>
    <a:srgbClr val="3366FF"/>
    <a:srgbClr val="CC3399"/>
    <a:srgbClr val="00CC0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77" autoAdjust="0"/>
    <p:restoredTop sz="94660"/>
  </p:normalViewPr>
  <p:slideViewPr>
    <p:cSldViewPr>
      <p:cViewPr varScale="1">
        <p:scale>
          <a:sx n="109" d="100"/>
          <a:sy n="109" d="100"/>
        </p:scale>
        <p:origin x="165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22C14-40EF-44B8-B17D-C7EFD7AAA691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C6143-8E95-4774-A997-2AEC8B9E2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22C14-40EF-44B8-B17D-C7EFD7AAA691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C6143-8E95-4774-A997-2AEC8B9E2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1764" y="303213"/>
            <a:ext cx="2405062" cy="645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303213"/>
            <a:ext cx="7064375" cy="645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22C14-40EF-44B8-B17D-C7EFD7AAA691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C6143-8E95-4774-A997-2AEC8B9E2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22C14-40EF-44B8-B17D-C7EFD7AAA691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C6143-8E95-4774-A997-2AEC8B9E2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22C14-40EF-44B8-B17D-C7EFD7AAA691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C6143-8E95-4774-A997-2AEC8B9E2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4989" y="1763713"/>
            <a:ext cx="4733925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21313" y="1763713"/>
            <a:ext cx="4735512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22C14-40EF-44B8-B17D-C7EFD7AAA691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C6143-8E95-4774-A997-2AEC8B9E2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3" indent="0">
              <a:buNone/>
              <a:defRPr sz="1800" b="1"/>
            </a:lvl3pPr>
            <a:lvl4pPr marL="1371394" indent="0">
              <a:buNone/>
              <a:defRPr sz="1600" b="1"/>
            </a:lvl4pPr>
            <a:lvl5pPr marL="1828525" indent="0">
              <a:buNone/>
              <a:defRPr sz="1600" b="1"/>
            </a:lvl5pPr>
            <a:lvl6pPr marL="2285657" indent="0">
              <a:buNone/>
              <a:defRPr sz="1600" b="1"/>
            </a:lvl6pPr>
            <a:lvl7pPr marL="2742788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3" indent="0">
              <a:buNone/>
              <a:defRPr sz="1800" b="1"/>
            </a:lvl3pPr>
            <a:lvl4pPr marL="1371394" indent="0">
              <a:buNone/>
              <a:defRPr sz="1600" b="1"/>
            </a:lvl4pPr>
            <a:lvl5pPr marL="1828525" indent="0">
              <a:buNone/>
              <a:defRPr sz="1600" b="1"/>
            </a:lvl5pPr>
            <a:lvl6pPr marL="2285657" indent="0">
              <a:buNone/>
              <a:defRPr sz="1600" b="1"/>
            </a:lvl6pPr>
            <a:lvl7pPr marL="2742788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22C14-40EF-44B8-B17D-C7EFD7AAA691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C6143-8E95-4774-A997-2AEC8B9E2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22C14-40EF-44B8-B17D-C7EFD7AAA691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C6143-8E95-4774-A997-2AEC8B9E2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22C14-40EF-44B8-B17D-C7EFD7AAA691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C6143-8E95-4774-A997-2AEC8B9E2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1" indent="0">
              <a:buNone/>
              <a:defRPr sz="1200"/>
            </a:lvl2pPr>
            <a:lvl3pPr marL="914263" indent="0">
              <a:buNone/>
              <a:defRPr sz="1000"/>
            </a:lvl3pPr>
            <a:lvl4pPr marL="1371394" indent="0">
              <a:buNone/>
              <a:defRPr sz="900"/>
            </a:lvl4pPr>
            <a:lvl5pPr marL="1828525" indent="0">
              <a:buNone/>
              <a:defRPr sz="900"/>
            </a:lvl5pPr>
            <a:lvl6pPr marL="2285657" indent="0">
              <a:buNone/>
              <a:defRPr sz="900"/>
            </a:lvl6pPr>
            <a:lvl7pPr marL="2742788" indent="0">
              <a:buNone/>
              <a:defRPr sz="900"/>
            </a:lvl7pPr>
            <a:lvl8pPr marL="3199920" indent="0">
              <a:buNone/>
              <a:defRPr sz="900"/>
            </a:lvl8pPr>
            <a:lvl9pPr marL="365705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22C14-40EF-44B8-B17D-C7EFD7AAA691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C6143-8E95-4774-A997-2AEC8B9E2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1" indent="0">
              <a:buNone/>
              <a:defRPr sz="2800"/>
            </a:lvl2pPr>
            <a:lvl3pPr marL="914263" indent="0">
              <a:buNone/>
              <a:defRPr sz="2400"/>
            </a:lvl3pPr>
            <a:lvl4pPr marL="1371394" indent="0">
              <a:buNone/>
              <a:defRPr sz="2000"/>
            </a:lvl4pPr>
            <a:lvl5pPr marL="1828525" indent="0">
              <a:buNone/>
              <a:defRPr sz="2000"/>
            </a:lvl5pPr>
            <a:lvl6pPr marL="2285657" indent="0">
              <a:buNone/>
              <a:defRPr sz="2000"/>
            </a:lvl6pPr>
            <a:lvl7pPr marL="2742788" indent="0">
              <a:buNone/>
              <a:defRPr sz="2000"/>
            </a:lvl7pPr>
            <a:lvl8pPr marL="3199920" indent="0">
              <a:buNone/>
              <a:defRPr sz="2000"/>
            </a:lvl8pPr>
            <a:lvl9pPr marL="3657052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1" indent="0">
              <a:buNone/>
              <a:defRPr sz="1200"/>
            </a:lvl2pPr>
            <a:lvl3pPr marL="914263" indent="0">
              <a:buNone/>
              <a:defRPr sz="1000"/>
            </a:lvl3pPr>
            <a:lvl4pPr marL="1371394" indent="0">
              <a:buNone/>
              <a:defRPr sz="900"/>
            </a:lvl4pPr>
            <a:lvl5pPr marL="1828525" indent="0">
              <a:buNone/>
              <a:defRPr sz="900"/>
            </a:lvl5pPr>
            <a:lvl6pPr marL="2285657" indent="0">
              <a:buNone/>
              <a:defRPr sz="900"/>
            </a:lvl6pPr>
            <a:lvl7pPr marL="2742788" indent="0">
              <a:buNone/>
              <a:defRPr sz="900"/>
            </a:lvl7pPr>
            <a:lvl8pPr marL="3199920" indent="0">
              <a:buNone/>
              <a:defRPr sz="900"/>
            </a:lvl8pPr>
            <a:lvl9pPr marL="365705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22C14-40EF-44B8-B17D-C7EFD7AAA691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C6143-8E95-4774-A997-2AEC8B9E2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26" tIns="45713" rIns="91426" bIns="4571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26" tIns="45713" rIns="91426" bIns="4571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22C14-40EF-44B8-B17D-C7EFD7AAA691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C6143-8E95-4774-A997-2AEC8B9E2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6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9" indent="-342849" algn="l" defTabSz="91426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39" indent="-285707" algn="l" defTabSz="91426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29" indent="-228566" algn="l" defTabSz="91426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0" indent="-228566" algn="l" defTabSz="91426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91" indent="-228566" algn="l" defTabSz="91426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3" indent="-228566" algn="l" defTabSz="9142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4" indent="-228566" algn="l" defTabSz="9142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5" indent="-228566" algn="l" defTabSz="9142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17" indent="-228566" algn="l" defTabSz="9142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1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3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4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5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7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8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2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9.jpe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jpeg"/><Relationship Id="rId4" Type="http://schemas.openxmlformats.org/officeDocument/2006/relationships/image" Target="../media/image10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9.jpeg"/><Relationship Id="rId7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31.jpeg"/><Relationship Id="rId7" Type="http://schemas.openxmlformats.org/officeDocument/2006/relationships/image" Target="../media/image6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7.png"/><Relationship Id="rId4" Type="http://schemas.openxmlformats.org/officeDocument/2006/relationships/image" Target="../media/image10.png"/><Relationship Id="rId9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Оксана\Downloads\фон-001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3086" cy="6858000"/>
          </a:xfrm>
          <a:prstGeom prst="rect">
            <a:avLst/>
          </a:prstGeom>
          <a:noFill/>
        </p:spPr>
      </p:pic>
      <p:pic>
        <p:nvPicPr>
          <p:cNvPr id="6148" name="Picture 4" descr="C:\Users\Оксана\Desktop\6zzi_thdhm4l17g.jpg"/>
          <p:cNvPicPr>
            <a:picLocks noChangeAspect="1" noChangeArrowheads="1"/>
          </p:cNvPicPr>
          <p:nvPr/>
        </p:nvPicPr>
        <p:blipFill>
          <a:blip r:embed="rId3" cstate="print"/>
          <a:srcRect l="13244" t="5293" r="17083"/>
          <a:stretch>
            <a:fillRect/>
          </a:stretch>
        </p:blipFill>
        <p:spPr bwMode="auto">
          <a:xfrm>
            <a:off x="457732" y="2420888"/>
            <a:ext cx="2314068" cy="3145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C:\Users\Оксана\Desktop\25230770_25230754.jpg"/>
          <p:cNvPicPr>
            <a:picLocks noChangeAspect="1" noChangeArrowheads="1"/>
          </p:cNvPicPr>
          <p:nvPr/>
        </p:nvPicPr>
        <p:blipFill>
          <a:blip r:embed="rId4" cstate="print"/>
          <a:srcRect l="33633"/>
          <a:stretch>
            <a:fillRect/>
          </a:stretch>
        </p:blipFill>
        <p:spPr bwMode="auto">
          <a:xfrm>
            <a:off x="6408712" y="1869345"/>
            <a:ext cx="2699792" cy="29278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764704"/>
            <a:ext cx="9144000" cy="345638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Garamond" pitchFamily="18" charset="0"/>
                <a:ea typeface="+mn-ea"/>
                <a:cs typeface="+mn-cs"/>
              </a:rPr>
              <a:t>ЦЕНТР </a:t>
            </a:r>
            <a:r>
              <a:rPr lang="ru-RU" sz="2800" b="1" dirty="0">
                <a:latin typeface="Garamond" pitchFamily="18" charset="0"/>
                <a:ea typeface="+mn-ea"/>
                <a:cs typeface="+mn-cs"/>
              </a:rPr>
              <a:t>МОЛОДЕЖНОГО </a:t>
            </a:r>
            <a:br>
              <a:rPr lang="ru-RU" sz="2800" b="1" dirty="0">
                <a:latin typeface="Garamond" pitchFamily="18" charset="0"/>
                <a:ea typeface="+mn-ea"/>
                <a:cs typeface="+mn-cs"/>
              </a:rPr>
            </a:br>
            <a:r>
              <a:rPr lang="ru-RU" sz="2800" b="1" dirty="0">
                <a:latin typeface="Garamond" pitchFamily="18" charset="0"/>
                <a:ea typeface="+mn-ea"/>
                <a:cs typeface="+mn-cs"/>
              </a:rPr>
              <a:t>ИННОВАЦИОННОГО ТВОРЧЕСТВА</a:t>
            </a:r>
            <a:br>
              <a:rPr lang="ru-RU" sz="2800" b="1" dirty="0">
                <a:latin typeface="Garamond" pitchFamily="18" charset="0"/>
                <a:ea typeface="+mn-ea"/>
                <a:cs typeface="+mn-cs"/>
              </a:rPr>
            </a:br>
            <a:r>
              <a:rPr lang="ru-RU" sz="2800" b="1" dirty="0">
                <a:latin typeface="Garamond" pitchFamily="18" charset="0"/>
                <a:ea typeface="+mn-ea"/>
                <a:cs typeface="+mn-cs"/>
              </a:rPr>
              <a:t>«</a:t>
            </a:r>
            <a:r>
              <a:rPr lang="en-US" sz="2800" b="1" dirty="0">
                <a:latin typeface="Garamond" pitchFamily="18" charset="0"/>
                <a:ea typeface="+mn-ea"/>
                <a:cs typeface="+mn-cs"/>
              </a:rPr>
              <a:t>IT</a:t>
            </a:r>
            <a:r>
              <a:rPr lang="ru-RU" sz="2800" b="1" dirty="0">
                <a:latin typeface="Garamond" pitchFamily="18" charset="0"/>
                <a:ea typeface="+mn-ea"/>
                <a:cs typeface="+mn-cs"/>
              </a:rPr>
              <a:t>-медицина</a:t>
            </a:r>
            <a:r>
              <a:rPr lang="ru-RU" sz="2800" b="1" dirty="0" smtClean="0">
                <a:latin typeface="Garamond" pitchFamily="18" charset="0"/>
                <a:ea typeface="+mn-ea"/>
                <a:cs typeface="+mn-cs"/>
              </a:rPr>
              <a:t>»</a:t>
            </a:r>
            <a:r>
              <a:rPr lang="ru-RU" sz="2800" b="1" dirty="0" smtClean="0">
                <a:solidFill>
                  <a:srgbClr val="CC3399"/>
                </a:solidFill>
                <a:latin typeface="Garamond" pitchFamily="18" charset="0"/>
                <a:ea typeface="+mn-ea"/>
                <a:cs typeface="+mn-cs"/>
              </a:rPr>
              <a:t/>
            </a:r>
            <a:br>
              <a:rPr lang="ru-RU" sz="2800" b="1" dirty="0" smtClean="0">
                <a:solidFill>
                  <a:srgbClr val="CC3399"/>
                </a:solidFill>
                <a:latin typeface="Garamond" pitchFamily="18" charset="0"/>
                <a:ea typeface="+mn-ea"/>
                <a:cs typeface="+mn-cs"/>
              </a:rPr>
            </a:br>
            <a:r>
              <a:rPr lang="ru-RU" sz="2800" b="1" dirty="0">
                <a:solidFill>
                  <a:srgbClr val="CC3399"/>
                </a:solidFill>
                <a:latin typeface="Garamond" pitchFamily="18" charset="0"/>
                <a:ea typeface="+mn-ea"/>
                <a:cs typeface="+mn-cs"/>
              </a:rPr>
              <a:t/>
            </a:r>
            <a:br>
              <a:rPr lang="ru-RU" sz="2800" b="1" dirty="0">
                <a:solidFill>
                  <a:srgbClr val="CC3399"/>
                </a:solidFill>
                <a:latin typeface="Garamond" pitchFamily="18" charset="0"/>
                <a:ea typeface="+mn-ea"/>
                <a:cs typeface="+mn-cs"/>
              </a:rPr>
            </a:br>
            <a:r>
              <a:rPr lang="ru-RU" sz="2000" b="1" dirty="0" smtClean="0">
                <a:solidFill>
                  <a:srgbClr val="800080"/>
                </a:solidFill>
                <a:latin typeface="Garamond" pitchFamily="18" charset="0"/>
                <a:ea typeface="+mn-ea"/>
                <a:cs typeface="+mn-cs"/>
              </a:rPr>
              <a:t>Приглашает в</a:t>
            </a:r>
            <a:br>
              <a:rPr lang="ru-RU" sz="2000" b="1" dirty="0" smtClean="0">
                <a:solidFill>
                  <a:srgbClr val="800080"/>
                </a:solidFill>
                <a:latin typeface="Garamond" pitchFamily="18" charset="0"/>
                <a:ea typeface="+mn-ea"/>
                <a:cs typeface="+mn-cs"/>
              </a:rPr>
            </a:br>
            <a:r>
              <a:rPr lang="ru-RU" sz="2000" b="1" dirty="0" smtClean="0">
                <a:solidFill>
                  <a:srgbClr val="800080"/>
                </a:solidFill>
                <a:latin typeface="Garamond" pitchFamily="18" charset="0"/>
                <a:ea typeface="+mn-ea"/>
                <a:cs typeface="+mn-cs"/>
              </a:rPr>
              <a:t/>
            </a:r>
            <a:br>
              <a:rPr lang="ru-RU" sz="2000" b="1" dirty="0" smtClean="0">
                <a:solidFill>
                  <a:srgbClr val="800080"/>
                </a:solidFill>
                <a:latin typeface="Garamond" pitchFamily="18" charset="0"/>
                <a:ea typeface="+mn-ea"/>
                <a:cs typeface="+mn-cs"/>
              </a:rPr>
            </a:br>
            <a:r>
              <a:rPr lang="ru-RU" sz="2000" b="1" dirty="0" smtClean="0">
                <a:solidFill>
                  <a:srgbClr val="800080"/>
                </a:solidFill>
                <a:latin typeface="Garamond" pitchFamily="18" charset="0"/>
                <a:ea typeface="+mn-ea"/>
                <a:cs typeface="+mn-cs"/>
              </a:rPr>
              <a:t>ВОЛШЕБНЫЙ МИР</a:t>
            </a:r>
            <a:br>
              <a:rPr lang="ru-RU" sz="2000" b="1" dirty="0" smtClean="0">
                <a:solidFill>
                  <a:srgbClr val="800080"/>
                </a:solidFill>
                <a:latin typeface="Garamond" pitchFamily="18" charset="0"/>
                <a:ea typeface="+mn-ea"/>
                <a:cs typeface="+mn-cs"/>
              </a:rPr>
            </a:br>
            <a:r>
              <a:rPr lang="ru-RU" sz="2000" b="1" dirty="0" smtClean="0">
                <a:solidFill>
                  <a:srgbClr val="800080"/>
                </a:solidFill>
                <a:latin typeface="Garamond" pitchFamily="18" charset="0"/>
                <a:ea typeface="+mn-ea"/>
                <a:cs typeface="+mn-cs"/>
              </a:rPr>
              <a:t>медицинской науки и техники</a:t>
            </a:r>
            <a:endParaRPr lang="ru-RU" sz="2000" b="1" dirty="0">
              <a:solidFill>
                <a:srgbClr val="800080"/>
              </a:solidFill>
              <a:latin typeface="Garamond" pitchFamily="18" charset="0"/>
              <a:ea typeface="+mn-ea"/>
              <a:cs typeface="+mn-cs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2304256" cy="1052736"/>
          </a:xfrm>
          <a:prstGeom prst="rect">
            <a:avLst/>
          </a:prstGeom>
        </p:spPr>
      </p:pic>
      <p:pic>
        <p:nvPicPr>
          <p:cNvPr id="1027" name="Picture 3" descr="C:\Users\Оксана\Downloads\Logo-0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-318064"/>
            <a:ext cx="1854322" cy="173084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-468560" y="6150114"/>
            <a:ext cx="6012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г. Самара, ул.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Чапаевская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, 87</a:t>
            </a:r>
          </a:p>
          <a:p>
            <a:endParaRPr lang="ru-RU" sz="2000" b="1" dirty="0">
              <a:solidFill>
                <a:srgbClr val="800080"/>
              </a:solidFill>
              <a:latin typeface="Garamond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24128" y="5949280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800080"/>
                </a:solidFill>
                <a:latin typeface="Garamond" pitchFamily="18" charset="0"/>
              </a:rPr>
              <a:t>215-08-98</a:t>
            </a:r>
            <a:endParaRPr lang="ru-RU" sz="4000" b="1" dirty="0">
              <a:solidFill>
                <a:srgbClr val="800080"/>
              </a:solidFill>
              <a:latin typeface="Garamond" pitchFamily="18" charset="0"/>
            </a:endParaRPr>
          </a:p>
        </p:txBody>
      </p:sp>
      <p:pic>
        <p:nvPicPr>
          <p:cNvPr id="12" name="Picture 5" descr="C:\Users\Оксана\Desktop\i (2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92080" y="6165304"/>
            <a:ext cx="375865" cy="300955"/>
          </a:xfrm>
          <a:prstGeom prst="rect">
            <a:avLst/>
          </a:prstGeom>
          <a:noFill/>
        </p:spPr>
      </p:pic>
      <p:pic>
        <p:nvPicPr>
          <p:cNvPr id="14" name="Picture 2" descr="C:\Users\Оксана\Desktop\locatio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6237312"/>
            <a:ext cx="309414" cy="3094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Оксана\Downloads\фон-001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" y="0"/>
            <a:ext cx="9143086" cy="6858000"/>
          </a:xfrm>
          <a:prstGeom prst="rect">
            <a:avLst/>
          </a:prstGeom>
          <a:noFill/>
        </p:spPr>
      </p:pic>
      <p:pic>
        <p:nvPicPr>
          <p:cNvPr id="5126" name="Picture 6" descr="C:\Users\Оксана\Desktop\depositphotos_1094676-stock-photo-junior-doct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6280" y="3456384"/>
            <a:ext cx="1565920" cy="2348880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1944216" cy="692696"/>
          </a:xfrm>
          <a:prstGeom prst="rect">
            <a:avLst/>
          </a:prstGeom>
        </p:spPr>
      </p:pic>
      <p:pic>
        <p:nvPicPr>
          <p:cNvPr id="1027" name="Picture 3" descr="C:\Users\Оксана\Downloads\Logo-0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-270032"/>
            <a:ext cx="1494282" cy="139477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69269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800080"/>
                </a:solidFill>
                <a:latin typeface="Garamond" pitchFamily="18" charset="0"/>
                <a:ea typeface="+mn-ea"/>
                <a:cs typeface="+mn-cs"/>
              </a:rPr>
              <a:t>ЦМИТ «</a:t>
            </a:r>
            <a:r>
              <a:rPr lang="en-US" sz="3600" b="1" dirty="0" smtClean="0">
                <a:solidFill>
                  <a:srgbClr val="800080"/>
                </a:solidFill>
                <a:latin typeface="Garamond" pitchFamily="18" charset="0"/>
                <a:ea typeface="+mn-ea"/>
                <a:cs typeface="+mn-cs"/>
              </a:rPr>
              <a:t>IT</a:t>
            </a:r>
            <a:r>
              <a:rPr lang="ru-RU" sz="3600" b="1" dirty="0" smtClean="0">
                <a:solidFill>
                  <a:srgbClr val="800080"/>
                </a:solidFill>
                <a:latin typeface="Garamond" pitchFamily="18" charset="0"/>
                <a:ea typeface="+mn-ea"/>
                <a:cs typeface="+mn-cs"/>
              </a:rPr>
              <a:t>-медицина» - это </a:t>
            </a:r>
          </a:p>
          <a:p>
            <a:pPr algn="ctr"/>
            <a:endParaRPr lang="ru-RU" sz="3600" b="1" dirty="0">
              <a:solidFill>
                <a:srgbClr val="800080"/>
              </a:solidFill>
              <a:latin typeface="Garamond" pitchFamily="18" charset="0"/>
            </a:endParaRPr>
          </a:p>
        </p:txBody>
      </p:sp>
      <p:pic>
        <p:nvPicPr>
          <p:cNvPr id="5122" name="Picture 2" descr="C:\Users\Оксана\Desktop\un_plag.jpg"/>
          <p:cNvPicPr>
            <a:picLocks noChangeAspect="1" noChangeArrowheads="1"/>
          </p:cNvPicPr>
          <p:nvPr/>
        </p:nvPicPr>
        <p:blipFill>
          <a:blip r:embed="rId6" cstate="print"/>
          <a:srcRect b="8001"/>
          <a:stretch>
            <a:fillRect/>
          </a:stretch>
        </p:blipFill>
        <p:spPr bwMode="auto">
          <a:xfrm>
            <a:off x="528688" y="1340768"/>
            <a:ext cx="1811064" cy="166616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51520" y="3140968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800080"/>
                </a:solidFill>
                <a:latin typeface="Garamond" pitchFamily="18" charset="0"/>
              </a:rPr>
              <a:t>УНИКАЛЬНЫЕ ПРОГРАММЫ</a:t>
            </a:r>
          </a:p>
          <a:p>
            <a:endParaRPr lang="ru-RU" dirty="0"/>
          </a:p>
        </p:txBody>
      </p:sp>
      <p:pic>
        <p:nvPicPr>
          <p:cNvPr id="5123" name="Picture 3" descr="C:\Users\Оксана\Desktop\doctor-1490804667Vn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1220143"/>
            <a:ext cx="1992833" cy="1992833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059832" y="3212976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800080"/>
                </a:solidFill>
                <a:latin typeface="Garamond" pitchFamily="18" charset="0"/>
              </a:rPr>
              <a:t>ПРЕПОДАВАТЕЛИ САМГМУ</a:t>
            </a:r>
          </a:p>
          <a:p>
            <a:endParaRPr lang="ru-RU" dirty="0"/>
          </a:p>
        </p:txBody>
      </p:sp>
      <p:pic>
        <p:nvPicPr>
          <p:cNvPr id="5124" name="Picture 4" descr="C:\Users\Оксана\Desktop\full_HyTLF0Ur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84168" y="1292762"/>
            <a:ext cx="2664296" cy="177619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156176" y="3068960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800080"/>
                </a:solidFill>
                <a:latin typeface="Garamond" pitchFamily="18" charset="0"/>
              </a:rPr>
              <a:t>СОВРЕМЕННЫЕ ЛАБОРАТОРИИ</a:t>
            </a:r>
          </a:p>
          <a:p>
            <a:endParaRPr lang="ru-RU" dirty="0"/>
          </a:p>
        </p:txBody>
      </p:sp>
      <p:pic>
        <p:nvPicPr>
          <p:cNvPr id="5127" name="Picture 7" descr="C:\Users\Оксана\Desktop\500_F_55294141_bxFwrnPRJp1T531J8tICtA5FiNDCKF2m.jpg"/>
          <p:cNvPicPr>
            <a:picLocks noChangeAspect="1" noChangeArrowheads="1"/>
          </p:cNvPicPr>
          <p:nvPr/>
        </p:nvPicPr>
        <p:blipFill>
          <a:blip r:embed="rId9" cstate="print"/>
          <a:srcRect l="33538"/>
          <a:stretch>
            <a:fillRect/>
          </a:stretch>
        </p:blipFill>
        <p:spPr bwMode="auto">
          <a:xfrm>
            <a:off x="2189007" y="3763218"/>
            <a:ext cx="1446889" cy="2042046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475656" y="5807005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800080"/>
                </a:solidFill>
                <a:latin typeface="Garamond" pitchFamily="18" charset="0"/>
              </a:rPr>
              <a:t>ИННОВАЦИОННЫЕ ПРОЕКТЫ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55976" y="5805264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800080"/>
                </a:solidFill>
                <a:latin typeface="Garamond" pitchFamily="18" charset="0"/>
              </a:rPr>
              <a:t>ПОДГОТОВКА АБИТУРИЕНТОВ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Оксана\Downloads\фон-001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" y="0"/>
            <a:ext cx="9143086" cy="6858000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1944216" cy="692696"/>
          </a:xfrm>
          <a:prstGeom prst="rect">
            <a:avLst/>
          </a:prstGeom>
        </p:spPr>
      </p:pic>
      <p:pic>
        <p:nvPicPr>
          <p:cNvPr id="1027" name="Picture 3" descr="C:\Users\Оксана\Downloads\Logo-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-270032"/>
            <a:ext cx="1494282" cy="139477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62068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800080"/>
                </a:solidFill>
                <a:latin typeface="Garamond" pitchFamily="18" charset="0"/>
                <a:ea typeface="+mn-ea"/>
                <a:cs typeface="+mn-cs"/>
              </a:rPr>
              <a:t>Направления курсов</a:t>
            </a:r>
          </a:p>
          <a:p>
            <a:endParaRPr lang="ru-RU" sz="3200" b="1" dirty="0" smtClean="0">
              <a:solidFill>
                <a:srgbClr val="800080"/>
              </a:solidFill>
              <a:latin typeface="Garamond" pitchFamily="18" charset="0"/>
            </a:endParaRPr>
          </a:p>
        </p:txBody>
      </p:sp>
      <p:pic>
        <p:nvPicPr>
          <p:cNvPr id="2050" name="Picture 2" descr="C:\Users\Оксана\Downloads\icon_190_001-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3429000"/>
            <a:ext cx="1207112" cy="1207112"/>
          </a:xfrm>
          <a:prstGeom prst="rect">
            <a:avLst/>
          </a:prstGeom>
          <a:noFill/>
        </p:spPr>
      </p:pic>
      <p:pic>
        <p:nvPicPr>
          <p:cNvPr id="2051" name="Picture 3" descr="C:\Users\Оксана\Downloads\icon_190_001-0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3501008"/>
            <a:ext cx="1279120" cy="1279120"/>
          </a:xfrm>
          <a:prstGeom prst="rect">
            <a:avLst/>
          </a:prstGeom>
          <a:noFill/>
        </p:spPr>
      </p:pic>
      <p:pic>
        <p:nvPicPr>
          <p:cNvPr id="2052" name="Picture 4" descr="C:\Users\Оксана\Downloads\icon_190_001-04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6" y="836712"/>
            <a:ext cx="1351128" cy="1351128"/>
          </a:xfrm>
          <a:prstGeom prst="rect">
            <a:avLst/>
          </a:prstGeom>
          <a:noFill/>
        </p:spPr>
      </p:pic>
      <p:pic>
        <p:nvPicPr>
          <p:cNvPr id="2053" name="Picture 5" descr="C:\Users\Оксана\Downloads\icon_190_001-03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95936" y="4581128"/>
            <a:ext cx="1351128" cy="1351128"/>
          </a:xfrm>
          <a:prstGeom prst="rect">
            <a:avLst/>
          </a:prstGeom>
          <a:noFill/>
        </p:spPr>
      </p:pic>
      <p:pic>
        <p:nvPicPr>
          <p:cNvPr id="2054" name="Picture 6" descr="C:\Users\Оксана\Downloads\icon_190_001-05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64288" y="980728"/>
            <a:ext cx="1008112" cy="1008112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1916832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800080"/>
                </a:solidFill>
                <a:latin typeface="Garamond" pitchFamily="18" charset="0"/>
              </a:rPr>
              <a:t>НЕЙРОКОМПЬЮТЕРНЫЕ ИНТЕРФЕЙСЫ</a:t>
            </a:r>
          </a:p>
          <a:p>
            <a:pPr algn="ctr"/>
            <a:r>
              <a:rPr lang="ru-RU" b="1" dirty="0" smtClean="0">
                <a:solidFill>
                  <a:srgbClr val="800080"/>
                </a:solidFill>
                <a:latin typeface="Garamond" pitchFamily="18" charset="0"/>
              </a:rPr>
              <a:t>(9-11 класс)</a:t>
            </a:r>
          </a:p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372200" y="1916832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800080"/>
                </a:solidFill>
                <a:latin typeface="Garamond" pitchFamily="18" charset="0"/>
              </a:rPr>
              <a:t>КЛЕТОЧНЫЕ ТЕХНОЛОГИИ</a:t>
            </a:r>
          </a:p>
          <a:p>
            <a:pPr algn="ctr"/>
            <a:r>
              <a:rPr lang="ru-RU" b="1" dirty="0" smtClean="0">
                <a:solidFill>
                  <a:srgbClr val="800080"/>
                </a:solidFill>
                <a:latin typeface="Garamond" pitchFamily="18" charset="0"/>
              </a:rPr>
              <a:t>(9-11 класс)</a:t>
            </a:r>
          </a:p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51520" y="4725144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800080"/>
                </a:solidFill>
                <a:latin typeface="Garamond" pitchFamily="18" charset="0"/>
              </a:rPr>
              <a:t>АНАТОМИЯ И ФИЗИОЛОГИЯ</a:t>
            </a:r>
          </a:p>
          <a:p>
            <a:pPr algn="ctr"/>
            <a:r>
              <a:rPr lang="ru-RU" b="1" dirty="0" smtClean="0">
                <a:solidFill>
                  <a:srgbClr val="800080"/>
                </a:solidFill>
                <a:latin typeface="Garamond" pitchFamily="18" charset="0"/>
              </a:rPr>
              <a:t>(8-11 класс)</a:t>
            </a:r>
          </a:p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275856" y="5934670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800080"/>
                </a:solidFill>
                <a:latin typeface="Garamond" pitchFamily="18" charset="0"/>
              </a:rPr>
              <a:t>ХИМИЯ</a:t>
            </a:r>
          </a:p>
          <a:p>
            <a:pPr algn="ctr"/>
            <a:r>
              <a:rPr lang="ru-RU" b="1" dirty="0" smtClean="0">
                <a:solidFill>
                  <a:srgbClr val="800080"/>
                </a:solidFill>
                <a:latin typeface="Garamond" pitchFamily="18" charset="0"/>
              </a:rPr>
              <a:t>(7-11 класс)</a:t>
            </a:r>
          </a:p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6444208" y="4653136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800080"/>
                </a:solidFill>
                <a:latin typeface="Garamond" pitchFamily="18" charset="0"/>
              </a:rPr>
              <a:t>БИОЛОГИЯ И МИКРОБИОЛОГИЯ</a:t>
            </a:r>
          </a:p>
          <a:p>
            <a:pPr algn="ctr"/>
            <a:r>
              <a:rPr lang="ru-RU" b="1" dirty="0" smtClean="0">
                <a:solidFill>
                  <a:srgbClr val="800080"/>
                </a:solidFill>
                <a:latin typeface="Garamond" pitchFamily="18" charset="0"/>
              </a:rPr>
              <a:t>(7-11 класс)</a:t>
            </a:r>
          </a:p>
          <a:p>
            <a:endParaRPr lang="ru-RU" dirty="0"/>
          </a:p>
        </p:txBody>
      </p:sp>
      <p:pic>
        <p:nvPicPr>
          <p:cNvPr id="2056" name="Picture 8" descr="C:\Users\Оксана\Desktop\innovation-20clipart-clipart-panda-free-images-1282858.jpg"/>
          <p:cNvPicPr>
            <a:picLocks noChangeAspect="1" noChangeArrowheads="1"/>
          </p:cNvPicPr>
          <p:nvPr/>
        </p:nvPicPr>
        <p:blipFill>
          <a:blip r:embed="rId10" cstate="print"/>
          <a:srcRect l="8510" r="14904"/>
          <a:stretch>
            <a:fillRect/>
          </a:stretch>
        </p:blipFill>
        <p:spPr bwMode="auto">
          <a:xfrm>
            <a:off x="4139952" y="1916832"/>
            <a:ext cx="822039" cy="1373384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3203848" y="3356992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800080"/>
                </a:solidFill>
                <a:latin typeface="Garamond" pitchFamily="18" charset="0"/>
              </a:rPr>
              <a:t>ИННОВАЦИОННЫЕ ПРОЕКТЫ</a:t>
            </a:r>
          </a:p>
          <a:p>
            <a:endParaRPr lang="ru-RU" dirty="0"/>
          </a:p>
        </p:txBody>
      </p:sp>
      <p:pic>
        <p:nvPicPr>
          <p:cNvPr id="1026" name="Picture 2" descr="C:\Users\Оксана\Desktop\strelka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95736" y="3573016"/>
            <a:ext cx="1466379" cy="1466379"/>
          </a:xfrm>
          <a:prstGeom prst="rect">
            <a:avLst/>
          </a:prstGeom>
          <a:noFill/>
        </p:spPr>
      </p:pic>
      <p:pic>
        <p:nvPicPr>
          <p:cNvPr id="21" name="Picture 2" descr="C:\Users\Оксана\Desktop\strelka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5508104" y="3573016"/>
            <a:ext cx="1466379" cy="1466379"/>
          </a:xfrm>
          <a:prstGeom prst="rect">
            <a:avLst/>
          </a:prstGeom>
          <a:noFill/>
        </p:spPr>
      </p:pic>
      <p:pic>
        <p:nvPicPr>
          <p:cNvPr id="23" name="Picture 2" descr="C:\Users\Оксана\Desktop\strelka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 flipV="1">
            <a:off x="5220072" y="2060848"/>
            <a:ext cx="1466379" cy="1466379"/>
          </a:xfrm>
          <a:prstGeom prst="rect">
            <a:avLst/>
          </a:prstGeom>
          <a:noFill/>
        </p:spPr>
      </p:pic>
      <p:pic>
        <p:nvPicPr>
          <p:cNvPr id="25" name="Picture 3" descr="C:\Users\Оксана\Desktop\Arrow-Down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13170297">
            <a:off x="4204525" y="4213653"/>
            <a:ext cx="669984" cy="669984"/>
          </a:xfrm>
          <a:prstGeom prst="rect">
            <a:avLst/>
          </a:prstGeom>
          <a:noFill/>
        </p:spPr>
      </p:pic>
      <p:pic>
        <p:nvPicPr>
          <p:cNvPr id="26" name="Picture 2" descr="C:\Users\Оксана\Desktop\strelka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52287" flipV="1">
            <a:off x="2444390" y="2074008"/>
            <a:ext cx="1466379" cy="14663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Оксана\Downloads\фон-001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26" y="0"/>
            <a:ext cx="9143086" cy="6858000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1944216" cy="692696"/>
          </a:xfrm>
          <a:prstGeom prst="rect">
            <a:avLst/>
          </a:prstGeom>
        </p:spPr>
      </p:pic>
      <p:pic>
        <p:nvPicPr>
          <p:cNvPr id="1027" name="Picture 3" descr="C:\Users\Оксана\Downloads\Logo-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-270032"/>
            <a:ext cx="1494282" cy="1394776"/>
          </a:xfrm>
          <a:prstGeom prst="rect">
            <a:avLst/>
          </a:prstGeom>
          <a:noFill/>
        </p:spPr>
      </p:pic>
      <p:pic>
        <p:nvPicPr>
          <p:cNvPr id="2050" name="Picture 2" descr="C:\Users\Оксана\Downloads\icon_190_001-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65288" y="2276872"/>
            <a:ext cx="919080" cy="919080"/>
          </a:xfrm>
          <a:prstGeom prst="rect">
            <a:avLst/>
          </a:prstGeom>
          <a:noFill/>
        </p:spPr>
      </p:pic>
      <p:pic>
        <p:nvPicPr>
          <p:cNvPr id="2053" name="Picture 5" descr="C:\Users\Оксана\Downloads\icon_190_001-0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2" y="2204864"/>
            <a:ext cx="1063096" cy="1063096"/>
          </a:xfrm>
          <a:prstGeom prst="rect">
            <a:avLst/>
          </a:prstGeom>
          <a:noFill/>
        </p:spPr>
      </p:pic>
      <p:pic>
        <p:nvPicPr>
          <p:cNvPr id="2055" name="Picture 7" descr="C:\Users\Оксана\Downloads\icon_190_001-06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91680" y="620688"/>
            <a:ext cx="1351128" cy="135112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339752" y="1270501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800080"/>
                </a:solidFill>
                <a:latin typeface="Garamond" pitchFamily="18" charset="0"/>
              </a:rPr>
              <a:t>ОКРУЖАЮЩИЙ МИР ДЕТЯМ (3-4 класс)</a:t>
            </a:r>
          </a:p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3429000"/>
            <a:ext cx="43204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800080"/>
                </a:solidFill>
                <a:latin typeface="Garamond" pitchFamily="18" charset="0"/>
              </a:rPr>
              <a:t>ХИМИЯ – это интереснейшие опыты и эксперименты</a:t>
            </a:r>
          </a:p>
          <a:p>
            <a:pPr algn="ctr"/>
            <a:endParaRPr lang="ru-RU" sz="2000" b="1" dirty="0" smtClean="0">
              <a:solidFill>
                <a:srgbClr val="800080"/>
              </a:solidFill>
              <a:latin typeface="Garamond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800080"/>
                </a:solidFill>
                <a:latin typeface="Garamond" pitchFamily="18" charset="0"/>
              </a:rPr>
              <a:t>Выращивание кристаллов</a:t>
            </a:r>
          </a:p>
          <a:p>
            <a:pPr algn="ctr"/>
            <a:r>
              <a:rPr lang="ru-RU" sz="2000" b="1" dirty="0" smtClean="0">
                <a:solidFill>
                  <a:srgbClr val="800080"/>
                </a:solidFill>
                <a:latin typeface="Garamond" pitchFamily="18" charset="0"/>
              </a:rPr>
              <a:t>Занимательные опыты: «Мармелад», «Растворение нерастворимого», «Жидкий хамелеон», «Слоновая паста»</a:t>
            </a:r>
          </a:p>
          <a:p>
            <a:pPr algn="ctr"/>
            <a:endParaRPr lang="ru-RU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4823520" y="3429000"/>
            <a:ext cx="43204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800080"/>
                </a:solidFill>
                <a:latin typeface="Garamond" pitchFamily="18" charset="0"/>
              </a:rPr>
              <a:t>БИОЛОГИЯ – работа с лабораторным оборудованием</a:t>
            </a:r>
          </a:p>
          <a:p>
            <a:pPr algn="ctr"/>
            <a:endParaRPr lang="ru-RU" sz="2000" b="1" dirty="0" smtClean="0">
              <a:solidFill>
                <a:srgbClr val="800080"/>
              </a:solidFill>
              <a:latin typeface="Garamond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800080"/>
                </a:solidFill>
                <a:latin typeface="Garamond" pitchFamily="18" charset="0"/>
              </a:rPr>
              <a:t>Наблюдения над природными объектами: вода, почва, воздух</a:t>
            </a:r>
          </a:p>
          <a:p>
            <a:pPr algn="ctr"/>
            <a:r>
              <a:rPr lang="ru-RU" sz="2000" b="1" dirty="0" smtClean="0">
                <a:solidFill>
                  <a:srgbClr val="800080"/>
                </a:solidFill>
                <a:latin typeface="Garamond" pitchFamily="18" charset="0"/>
              </a:rPr>
              <a:t>Знакомство с микроскопом</a:t>
            </a:r>
          </a:p>
          <a:p>
            <a:pPr algn="ctr"/>
            <a:r>
              <a:rPr lang="ru-RU" sz="2000" b="1" dirty="0" smtClean="0">
                <a:solidFill>
                  <a:srgbClr val="800080"/>
                </a:solidFill>
                <a:latin typeface="Garamond" pitchFamily="18" charset="0"/>
              </a:rPr>
              <a:t>Выращивание растений и создание необходимых для этого условий</a:t>
            </a:r>
          </a:p>
        </p:txBody>
      </p:sp>
      <p:pic>
        <p:nvPicPr>
          <p:cNvPr id="1026" name="Picture 2" descr="C:\Users\Оксана\Desktop\strelka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8330464">
            <a:off x="1512059" y="1665203"/>
            <a:ext cx="877872" cy="877872"/>
          </a:xfrm>
          <a:prstGeom prst="rect">
            <a:avLst/>
          </a:prstGeom>
          <a:noFill/>
        </p:spPr>
      </p:pic>
      <p:pic>
        <p:nvPicPr>
          <p:cNvPr id="22" name="Picture 2" descr="C:\Users\Оксана\Desktop\strelka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508956" flipV="1">
            <a:off x="6693515" y="1671013"/>
            <a:ext cx="860608" cy="860608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0" y="26064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800080"/>
                </a:solidFill>
                <a:latin typeface="Garamond" pitchFamily="18" charset="0"/>
                <a:ea typeface="+mn-ea"/>
                <a:cs typeface="+mn-cs"/>
              </a:rPr>
              <a:t>Направления курсов</a:t>
            </a:r>
          </a:p>
          <a:p>
            <a:endParaRPr lang="ru-RU" sz="3200" b="1" dirty="0" smtClean="0">
              <a:solidFill>
                <a:srgbClr val="800080"/>
              </a:solidFill>
              <a:latin typeface="Garamond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67744" y="1772816"/>
            <a:ext cx="47525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800080"/>
                </a:solidFill>
                <a:latin typeface="Garamond" pitchFamily="18" charset="0"/>
              </a:rPr>
              <a:t>практическая часть из </a:t>
            </a:r>
            <a:br>
              <a:rPr lang="ru-RU" sz="2000" b="1" dirty="0" smtClean="0">
                <a:solidFill>
                  <a:srgbClr val="800080"/>
                </a:solidFill>
                <a:latin typeface="Garamond" pitchFamily="18" charset="0"/>
              </a:rPr>
            </a:br>
            <a:r>
              <a:rPr lang="ru-RU" sz="2000" b="1" dirty="0" smtClean="0">
                <a:solidFill>
                  <a:srgbClr val="800080"/>
                </a:solidFill>
                <a:latin typeface="Garamond" pitchFamily="18" charset="0"/>
              </a:rPr>
              <a:t>Выпускных проверочных работ (ВПР)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Оксана\Downloads\фон-001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" y="0"/>
            <a:ext cx="9143086" cy="6858000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1944216" cy="692696"/>
          </a:xfrm>
          <a:prstGeom prst="rect">
            <a:avLst/>
          </a:prstGeom>
        </p:spPr>
      </p:pic>
      <p:pic>
        <p:nvPicPr>
          <p:cNvPr id="1027" name="Picture 3" descr="C:\Users\Оксана\Downloads\Logo-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-270032"/>
            <a:ext cx="1494282" cy="139477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284455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800080"/>
                </a:solidFill>
                <a:latin typeface="Garamond" pitchFamily="18" charset="0"/>
              </a:rPr>
              <a:t>Программа обучения</a:t>
            </a:r>
            <a:endParaRPr lang="ru-RU" sz="3600" b="1" dirty="0" smtClean="0">
              <a:solidFill>
                <a:srgbClr val="800080"/>
              </a:solidFill>
              <a:latin typeface="Garamond" pitchFamily="18" charset="0"/>
              <a:ea typeface="+mn-ea"/>
              <a:cs typeface="+mn-cs"/>
            </a:endParaRPr>
          </a:p>
          <a:p>
            <a:pPr algn="ctr"/>
            <a:endParaRPr lang="ru-RU" sz="3600" b="1" dirty="0">
              <a:solidFill>
                <a:srgbClr val="800080"/>
              </a:solidFill>
              <a:latin typeface="Garamond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1052736"/>
            <a:ext cx="896448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b="1" dirty="0" smtClean="0">
              <a:solidFill>
                <a:srgbClr val="800080"/>
              </a:solidFill>
              <a:latin typeface="Garamond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200" b="1" dirty="0" smtClean="0">
                <a:solidFill>
                  <a:srgbClr val="800080"/>
                </a:solidFill>
                <a:latin typeface="Garamond" pitchFamily="18" charset="0"/>
              </a:rPr>
              <a:t> ДЛИТЕЛЬНОСТЬ ЗАНЯТИЯ: 1,5 часа</a:t>
            </a:r>
          </a:p>
          <a:p>
            <a:pPr>
              <a:buFont typeface="Arial" pitchFamily="34" charset="0"/>
              <a:buChar char="•"/>
            </a:pPr>
            <a:endParaRPr lang="ru-RU" sz="2200" b="1" dirty="0" smtClean="0">
              <a:solidFill>
                <a:srgbClr val="800080"/>
              </a:solidFill>
              <a:latin typeface="Garamond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200" b="1" dirty="0" smtClean="0">
                <a:solidFill>
                  <a:srgbClr val="800080"/>
                </a:solidFill>
                <a:latin typeface="Garamond" pitchFamily="18" charset="0"/>
              </a:rPr>
              <a:t>КУРСЫ:</a:t>
            </a:r>
            <a:r>
              <a:rPr lang="en-US" sz="2200" b="1" dirty="0" smtClean="0">
                <a:solidFill>
                  <a:srgbClr val="800080"/>
                </a:solidFill>
                <a:latin typeface="Garamond" pitchFamily="18" charset="0"/>
              </a:rPr>
              <a:t> </a:t>
            </a:r>
            <a:r>
              <a:rPr lang="ru-RU" sz="2200" b="1" dirty="0" smtClean="0">
                <a:solidFill>
                  <a:srgbClr val="800080"/>
                </a:solidFill>
                <a:latin typeface="Garamond" pitchFamily="18" charset="0"/>
              </a:rPr>
              <a:t>ребенок может выбрать несколько понравившихся  ему направлений</a:t>
            </a:r>
          </a:p>
          <a:p>
            <a:endParaRPr lang="ru-RU" sz="2200" b="1" dirty="0" smtClean="0">
              <a:solidFill>
                <a:srgbClr val="800080"/>
              </a:solidFill>
              <a:latin typeface="Garamond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200" b="1" dirty="0" smtClean="0">
                <a:solidFill>
                  <a:srgbClr val="800080"/>
                </a:solidFill>
                <a:latin typeface="Garamond" pitchFamily="18" charset="0"/>
              </a:rPr>
              <a:t>ИННОВАЦИОННЫЕ ПРОЕКТЫ:  от идеи до проекта с каждым из учеников с наставниками из центра и школ</a:t>
            </a:r>
          </a:p>
          <a:p>
            <a:pPr>
              <a:buFont typeface="Arial" pitchFamily="34" charset="0"/>
              <a:buChar char="•"/>
            </a:pPr>
            <a:endParaRPr lang="ru-RU" sz="2200" b="1" dirty="0" smtClean="0">
              <a:solidFill>
                <a:srgbClr val="800080"/>
              </a:solidFill>
              <a:latin typeface="Garamond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200" b="1" dirty="0" smtClean="0">
                <a:solidFill>
                  <a:srgbClr val="800080"/>
                </a:solidFill>
                <a:latin typeface="Garamond" pitchFamily="18" charset="0"/>
              </a:rPr>
              <a:t>КОНКУРСЫ: подготовка учеников и их проектов к региональным, федеральным специализированным мероприятиям </a:t>
            </a:r>
          </a:p>
          <a:p>
            <a:pPr>
              <a:buFont typeface="Arial" pitchFamily="34" charset="0"/>
              <a:buChar char="•"/>
            </a:pPr>
            <a:endParaRPr lang="ru-RU" sz="2200" b="1" dirty="0" smtClean="0">
              <a:solidFill>
                <a:srgbClr val="800080"/>
              </a:solidFill>
              <a:latin typeface="Garamond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200" b="1" dirty="0" smtClean="0">
                <a:solidFill>
                  <a:srgbClr val="800080"/>
                </a:solidFill>
                <a:latin typeface="Garamond" pitchFamily="18" charset="0"/>
              </a:rPr>
              <a:t>ГРУППЫ: максимальное количество человек в группе - 12</a:t>
            </a:r>
          </a:p>
          <a:p>
            <a:pPr>
              <a:buFont typeface="Arial" pitchFamily="34" charset="0"/>
              <a:buChar char="•"/>
            </a:pPr>
            <a:endParaRPr lang="ru-RU" sz="2200" b="1" dirty="0" smtClean="0">
              <a:solidFill>
                <a:srgbClr val="800080"/>
              </a:solidFill>
              <a:latin typeface="Garamond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200" b="1" dirty="0" smtClean="0">
                <a:solidFill>
                  <a:srgbClr val="800080"/>
                </a:solidFill>
                <a:latin typeface="Garamond" pitchFamily="18" charset="0"/>
              </a:rPr>
              <a:t>ЦЕНА: стоимость одного занятия 437 рублей</a:t>
            </a:r>
          </a:p>
          <a:p>
            <a:pPr>
              <a:buFont typeface="Arial" pitchFamily="34" charset="0"/>
              <a:buChar char="•"/>
            </a:pPr>
            <a:endParaRPr lang="ru-RU" sz="2200" b="1" dirty="0" smtClean="0">
              <a:solidFill>
                <a:srgbClr val="800080"/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Оксана\Downloads\фон-001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086" cy="6858000"/>
          </a:xfrm>
          <a:prstGeom prst="rect">
            <a:avLst/>
          </a:prstGeom>
          <a:noFill/>
        </p:spPr>
      </p:pic>
      <p:pic>
        <p:nvPicPr>
          <p:cNvPr id="2050" name="Picture 2" descr="C:\Users\Оксана\Desktop\800px-Сириус_Соч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5688" y="1628800"/>
            <a:ext cx="2808312" cy="1414687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1944216" cy="692696"/>
          </a:xfrm>
          <a:prstGeom prst="rect">
            <a:avLst/>
          </a:prstGeom>
        </p:spPr>
      </p:pic>
      <p:pic>
        <p:nvPicPr>
          <p:cNvPr id="1027" name="Picture 3" descr="C:\Users\Оксана\Downloads\Logo-0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-270032"/>
            <a:ext cx="1494282" cy="139477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62068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800080"/>
                </a:solidFill>
                <a:latin typeface="Garamond" pitchFamily="18" charset="0"/>
                <a:ea typeface="+mn-ea"/>
                <a:cs typeface="+mn-cs"/>
              </a:rPr>
              <a:t>Перспективы развития </a:t>
            </a:r>
          </a:p>
          <a:p>
            <a:pPr algn="ctr"/>
            <a:r>
              <a:rPr lang="ru-RU" sz="3600" b="1" dirty="0" smtClean="0">
                <a:solidFill>
                  <a:srgbClr val="800080"/>
                </a:solidFill>
                <a:latin typeface="Garamond" pitchFamily="18" charset="0"/>
                <a:ea typeface="+mn-ea"/>
                <a:cs typeface="+mn-cs"/>
              </a:rPr>
              <a:t>инновационных проектов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5536" y="1844824"/>
            <a:ext cx="806489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800080"/>
                </a:solidFill>
                <a:latin typeface="Garamond" pitchFamily="18" charset="0"/>
              </a:rPr>
              <a:t>Взлет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800080"/>
                </a:solidFill>
                <a:latin typeface="Garamond" pitchFamily="18" charset="0"/>
              </a:rPr>
              <a:t>Юный медик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800080"/>
                </a:solidFill>
                <a:latin typeface="Garamond" pitchFamily="18" charset="0"/>
              </a:rPr>
              <a:t>Сириус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800080"/>
                </a:solidFill>
                <a:latin typeface="Garamond" pitchFamily="18" charset="0"/>
              </a:rPr>
              <a:t>Шустрик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800080"/>
                </a:solidFill>
                <a:latin typeface="Garamond" pitchFamily="18" charset="0"/>
              </a:rPr>
              <a:t>Юниор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800080"/>
                </a:solidFill>
                <a:latin typeface="Garamond" pitchFamily="18" charset="0"/>
              </a:rPr>
              <a:t>Первые шаги в науку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800080"/>
                </a:solidFill>
                <a:latin typeface="Garamond" pitchFamily="18" charset="0"/>
              </a:rPr>
              <a:t>Лифт в будущее «Система приоритетов»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800080"/>
                </a:solidFill>
                <a:latin typeface="Garamond" pitchFamily="18" charset="0"/>
              </a:rPr>
              <a:t>Балтийский научно-инженерный конкурс</a:t>
            </a:r>
          </a:p>
          <a:p>
            <a:pPr algn="ctr"/>
            <a:endParaRPr lang="ru-RU" sz="2800" b="1" dirty="0" smtClean="0">
              <a:solidFill>
                <a:srgbClr val="800080"/>
              </a:solidFill>
              <a:latin typeface="Garamond" pitchFamily="18" charset="0"/>
            </a:endParaRPr>
          </a:p>
          <a:p>
            <a:pPr algn="ctr"/>
            <a:endParaRPr lang="ru-RU" sz="2800" b="1" dirty="0" smtClean="0">
              <a:solidFill>
                <a:srgbClr val="800080"/>
              </a:solidFill>
              <a:latin typeface="Garamond" pitchFamily="18" charset="0"/>
            </a:endParaRPr>
          </a:p>
          <a:p>
            <a:pPr algn="ctr"/>
            <a:endParaRPr lang="ru-RU" sz="2800" b="1" dirty="0" smtClean="0">
              <a:solidFill>
                <a:srgbClr val="800080"/>
              </a:solidFill>
              <a:latin typeface="Garamond" pitchFamily="18" charset="0"/>
            </a:endParaRPr>
          </a:p>
          <a:p>
            <a:pPr algn="ctr"/>
            <a:endParaRPr lang="ru-RU" sz="2800" b="1" dirty="0" smtClean="0">
              <a:solidFill>
                <a:srgbClr val="800080"/>
              </a:solidFill>
              <a:latin typeface="Garamond" pitchFamily="18" charset="0"/>
            </a:endParaRPr>
          </a:p>
          <a:p>
            <a:pPr algn="ctr"/>
            <a:endParaRPr lang="ru-RU" sz="2800" b="1" dirty="0" smtClean="0">
              <a:solidFill>
                <a:srgbClr val="800080"/>
              </a:solidFill>
              <a:latin typeface="Garamond" pitchFamily="18" charset="0"/>
            </a:endParaRPr>
          </a:p>
          <a:p>
            <a:pPr algn="ctr"/>
            <a:endParaRPr lang="ru-RU" sz="2800" b="1" dirty="0" smtClean="0">
              <a:solidFill>
                <a:srgbClr val="800080"/>
              </a:solidFill>
              <a:latin typeface="Garamond" pitchFamily="18" charset="0"/>
            </a:endParaRPr>
          </a:p>
        </p:txBody>
      </p:sp>
      <p:pic>
        <p:nvPicPr>
          <p:cNvPr id="2051" name="Picture 3" descr="C:\Users\Оксана\Desktop\023b8c31eb9de019800a992913153e9fb2f5d39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3068960"/>
            <a:ext cx="2425452" cy="808484"/>
          </a:xfrm>
          <a:prstGeom prst="rect">
            <a:avLst/>
          </a:prstGeom>
          <a:noFill/>
        </p:spPr>
      </p:pic>
      <p:pic>
        <p:nvPicPr>
          <p:cNvPr id="2052" name="Picture 4" descr="C:\Users\Оксана\Desktop\n_28_28467_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4048" y="1844824"/>
            <a:ext cx="1437516" cy="1018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Оксана\Downloads\фон-001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086" cy="6858000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1944216" cy="692696"/>
          </a:xfrm>
          <a:prstGeom prst="rect">
            <a:avLst/>
          </a:prstGeom>
        </p:spPr>
      </p:pic>
      <p:pic>
        <p:nvPicPr>
          <p:cNvPr id="1027" name="Picture 3" descr="C:\Users\Оксана\Downloads\Logo-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-270032"/>
            <a:ext cx="1494282" cy="139477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83671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800080"/>
                </a:solidFill>
                <a:latin typeface="Garamond" pitchFamily="18" charset="0"/>
                <a:ea typeface="+mn-ea"/>
                <a:cs typeface="+mn-cs"/>
              </a:rPr>
              <a:t>Почему ребенку необходимо участвовать </a:t>
            </a:r>
          </a:p>
          <a:p>
            <a:pPr algn="ctr"/>
            <a:r>
              <a:rPr lang="ru-RU" sz="3600" b="1" dirty="0" smtClean="0">
                <a:solidFill>
                  <a:srgbClr val="800080"/>
                </a:solidFill>
                <a:latin typeface="Garamond" pitchFamily="18" charset="0"/>
                <a:ea typeface="+mn-ea"/>
                <a:cs typeface="+mn-cs"/>
              </a:rPr>
              <a:t>в конкурсах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3528" y="2060848"/>
            <a:ext cx="806489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800080"/>
                </a:solidFill>
                <a:latin typeface="Garamond" pitchFamily="18" charset="0"/>
              </a:rPr>
              <a:t>дипломы и сертификаты дополнят </a:t>
            </a:r>
            <a:r>
              <a:rPr lang="ru-RU" sz="2000" b="1" dirty="0" err="1" smtClean="0">
                <a:solidFill>
                  <a:srgbClr val="800080"/>
                </a:solidFill>
                <a:latin typeface="Garamond" pitchFamily="18" charset="0"/>
              </a:rPr>
              <a:t>портфолио</a:t>
            </a:r>
            <a:r>
              <a:rPr lang="ru-RU" sz="2000" b="1" dirty="0" smtClean="0">
                <a:solidFill>
                  <a:srgbClr val="800080"/>
                </a:solidFill>
                <a:latin typeface="Garamond" pitchFamily="18" charset="0"/>
              </a:rPr>
              <a:t> вашего ребенка</a:t>
            </a:r>
          </a:p>
          <a:p>
            <a:pPr>
              <a:buFont typeface="Arial" pitchFamily="34" charset="0"/>
              <a:buChar char="•"/>
            </a:pPr>
            <a:endParaRPr lang="ru-RU" sz="2000" b="1" dirty="0" smtClean="0">
              <a:solidFill>
                <a:srgbClr val="800080"/>
              </a:solidFill>
              <a:latin typeface="Garamond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800080"/>
                </a:solidFill>
                <a:latin typeface="Garamond" pitchFamily="18" charset="0"/>
              </a:rPr>
              <a:t>победители получают дополнительные баллы при поступлении в образовательные учреждения</a:t>
            </a:r>
          </a:p>
          <a:p>
            <a:pPr>
              <a:buFont typeface="Arial" pitchFamily="34" charset="0"/>
              <a:buChar char="•"/>
            </a:pPr>
            <a:endParaRPr lang="ru-RU" sz="2000" b="1" dirty="0" smtClean="0">
              <a:solidFill>
                <a:srgbClr val="800080"/>
              </a:solidFill>
              <a:latin typeface="Garamond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800080"/>
                </a:solidFill>
                <a:latin typeface="Garamond" pitchFamily="18" charset="0"/>
              </a:rPr>
              <a:t>стажировки в крупные компании</a:t>
            </a:r>
          </a:p>
          <a:p>
            <a:endParaRPr lang="ru-RU" sz="2000" b="1" dirty="0" smtClean="0">
              <a:solidFill>
                <a:srgbClr val="800080"/>
              </a:solidFill>
              <a:latin typeface="Garamond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800080"/>
                </a:solidFill>
                <a:latin typeface="Garamond" pitchFamily="18" charset="0"/>
              </a:rPr>
              <a:t>встречи с известными учеными, советы от экспертов по проекту </a:t>
            </a:r>
          </a:p>
          <a:p>
            <a:pPr>
              <a:buFont typeface="Arial" pitchFamily="34" charset="0"/>
              <a:buChar char="•"/>
            </a:pPr>
            <a:endParaRPr lang="ru-RU" sz="2000" b="1" dirty="0" smtClean="0">
              <a:solidFill>
                <a:srgbClr val="800080"/>
              </a:solidFill>
              <a:latin typeface="Garamond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800080"/>
                </a:solidFill>
                <a:latin typeface="Garamond" pitchFamily="18" charset="0"/>
              </a:rPr>
              <a:t>поездка в образовательный центр «Сириус» г. Сочи</a:t>
            </a:r>
          </a:p>
          <a:p>
            <a:pPr>
              <a:buFont typeface="Arial" pitchFamily="34" charset="0"/>
              <a:buChar char="•"/>
            </a:pPr>
            <a:endParaRPr lang="ru-RU" sz="2000" b="1" dirty="0" smtClean="0">
              <a:solidFill>
                <a:srgbClr val="800080"/>
              </a:solidFill>
              <a:latin typeface="Garamond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800080"/>
                </a:solidFill>
                <a:latin typeface="Garamond" pitchFamily="18" charset="0"/>
              </a:rPr>
              <a:t>бесценный опыт, невероятные ощущения , новые знакомства</a:t>
            </a:r>
          </a:p>
          <a:p>
            <a:pPr algn="ctr"/>
            <a:endParaRPr lang="ru-RU" sz="2000" b="1" dirty="0" smtClean="0">
              <a:solidFill>
                <a:srgbClr val="800080"/>
              </a:solidFill>
              <a:latin typeface="Garamond" pitchFamily="18" charset="0"/>
            </a:endParaRPr>
          </a:p>
          <a:p>
            <a:pPr algn="ctr"/>
            <a:endParaRPr lang="ru-RU" sz="2000" b="1" dirty="0" smtClean="0">
              <a:solidFill>
                <a:srgbClr val="800080"/>
              </a:solidFill>
              <a:latin typeface="Garamond" pitchFamily="18" charset="0"/>
            </a:endParaRPr>
          </a:p>
          <a:p>
            <a:pPr algn="ctr"/>
            <a:endParaRPr lang="ru-RU" sz="2000" b="1" dirty="0" smtClean="0">
              <a:solidFill>
                <a:srgbClr val="800080"/>
              </a:solidFill>
              <a:latin typeface="Garamond" pitchFamily="18" charset="0"/>
            </a:endParaRPr>
          </a:p>
          <a:p>
            <a:pPr algn="ctr"/>
            <a:endParaRPr lang="ru-RU" sz="2000" b="1" dirty="0" smtClean="0">
              <a:solidFill>
                <a:srgbClr val="800080"/>
              </a:solidFill>
              <a:latin typeface="Garamond" pitchFamily="18" charset="0"/>
            </a:endParaRPr>
          </a:p>
          <a:p>
            <a:pPr algn="ctr"/>
            <a:endParaRPr lang="ru-RU" sz="2000" b="1" dirty="0" smtClean="0">
              <a:solidFill>
                <a:srgbClr val="800080"/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Оксана\Downloads\фон-001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086" cy="6858000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1944216" cy="692696"/>
          </a:xfrm>
          <a:prstGeom prst="rect">
            <a:avLst/>
          </a:prstGeom>
        </p:spPr>
      </p:pic>
      <p:pic>
        <p:nvPicPr>
          <p:cNvPr id="1027" name="Picture 3" descr="C:\Users\Оксана\Downloads\Logo-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-270032"/>
            <a:ext cx="1494282" cy="139477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08520" y="694437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800080"/>
                </a:solidFill>
                <a:latin typeface="Garamond" pitchFamily="18" charset="0"/>
              </a:rPr>
              <a:t>Увлекательные экскурсии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-108520" y="1844824"/>
            <a:ext cx="39604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Центр прорывных исследований</a:t>
            </a:r>
          </a:p>
          <a:p>
            <a:pPr algn="ctr"/>
            <a:r>
              <a:rPr lang="ru-RU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«Информационные технологии в медицине»</a:t>
            </a:r>
          </a:p>
        </p:txBody>
      </p:sp>
      <p:pic>
        <p:nvPicPr>
          <p:cNvPr id="3074" name="Picture 2" descr="C:\Users\Оксана\Desktop\new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1211" y="2924944"/>
            <a:ext cx="2368621" cy="1656184"/>
          </a:xfrm>
          <a:prstGeom prst="ellipse">
            <a:avLst/>
          </a:prstGeom>
          <a:ln w="127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Прямоугольник 12"/>
          <p:cNvSpPr/>
          <p:nvPr/>
        </p:nvSpPr>
        <p:spPr>
          <a:xfrm>
            <a:off x="0" y="4725144"/>
            <a:ext cx="36358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800080"/>
                </a:solidFill>
                <a:latin typeface="Garamond" pitchFamily="18" charset="0"/>
              </a:rPr>
              <a:t>Высокореалистичный</a:t>
            </a:r>
            <a:r>
              <a:rPr lang="ru-RU" sz="2000" b="1" dirty="0" smtClean="0">
                <a:solidFill>
                  <a:srgbClr val="800080"/>
                </a:solidFill>
                <a:latin typeface="Garamond" pitchFamily="18" charset="0"/>
              </a:rPr>
              <a:t> трехмерный 3-</a:t>
            </a:r>
            <a:r>
              <a:rPr lang="en-US" sz="2000" b="1" dirty="0" smtClean="0">
                <a:solidFill>
                  <a:srgbClr val="800080"/>
                </a:solidFill>
                <a:latin typeface="Garamond" pitchFamily="18" charset="0"/>
              </a:rPr>
              <a:t>D</a:t>
            </a:r>
            <a:r>
              <a:rPr lang="ru-RU" sz="2000" b="1" dirty="0" smtClean="0">
                <a:solidFill>
                  <a:srgbClr val="800080"/>
                </a:solidFill>
                <a:latin typeface="Garamond" pitchFamily="18" charset="0"/>
              </a:rPr>
              <a:t> атлас «Пирогов»</a:t>
            </a:r>
          </a:p>
          <a:p>
            <a:pPr algn="ctr"/>
            <a:r>
              <a:rPr lang="ru-RU" sz="2000" b="1" dirty="0" smtClean="0">
                <a:solidFill>
                  <a:srgbClr val="800080"/>
                </a:solidFill>
                <a:latin typeface="Garamond" pitchFamily="18" charset="0"/>
              </a:rPr>
              <a:t>Аппаратно-программный комплекс </a:t>
            </a:r>
          </a:p>
          <a:p>
            <a:pPr algn="ctr"/>
            <a:r>
              <a:rPr lang="ru-RU" sz="2000" b="1" dirty="0" smtClean="0">
                <a:solidFill>
                  <a:srgbClr val="800080"/>
                </a:solidFill>
                <a:latin typeface="Garamond" pitchFamily="18" charset="0"/>
              </a:rPr>
              <a:t>«Виртуальный </a:t>
            </a:r>
            <a:r>
              <a:rPr lang="ru-RU" sz="2000" b="1" dirty="0" err="1" smtClean="0">
                <a:solidFill>
                  <a:srgbClr val="800080"/>
                </a:solidFill>
                <a:latin typeface="Garamond" pitchFamily="18" charset="0"/>
              </a:rPr>
              <a:t>хирур</a:t>
            </a:r>
            <a:r>
              <a:rPr lang="ru-RU" sz="2000" b="1" dirty="0" smtClean="0">
                <a:solidFill>
                  <a:srgbClr val="800080"/>
                </a:solidFill>
                <a:latin typeface="Garamond" pitchFamily="18" charset="0"/>
              </a:rPr>
              <a:t>»</a:t>
            </a:r>
          </a:p>
          <a:p>
            <a:pPr algn="ctr"/>
            <a:endParaRPr lang="ru-RU" sz="2000" b="1" dirty="0" smtClean="0">
              <a:solidFill>
                <a:srgbClr val="800080"/>
              </a:solidFill>
              <a:latin typeface="Garamond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707904" y="1844824"/>
            <a:ext cx="2016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Техно-парк</a:t>
            </a:r>
            <a:r>
              <a:rPr lang="ru-RU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СамГМУ</a:t>
            </a:r>
            <a:endParaRPr lang="ru-RU" b="1" dirty="0" smtClean="0">
              <a:solidFill>
                <a:srgbClr val="8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987824" y="4797152"/>
            <a:ext cx="36724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800080"/>
                </a:solidFill>
                <a:latin typeface="Garamond" pitchFamily="18" charset="0"/>
              </a:rPr>
              <a:t>3-</a:t>
            </a:r>
            <a:r>
              <a:rPr lang="en-US" sz="2000" b="1" dirty="0" smtClean="0">
                <a:solidFill>
                  <a:srgbClr val="800080"/>
                </a:solidFill>
                <a:latin typeface="Garamond" pitchFamily="18" charset="0"/>
              </a:rPr>
              <a:t>D</a:t>
            </a:r>
            <a:r>
              <a:rPr lang="ru-RU" sz="2000" b="1" dirty="0" smtClean="0">
                <a:solidFill>
                  <a:srgbClr val="800080"/>
                </a:solidFill>
                <a:latin typeface="Garamond" pitchFamily="18" charset="0"/>
              </a:rPr>
              <a:t> печать</a:t>
            </a:r>
          </a:p>
          <a:p>
            <a:pPr algn="ctr"/>
            <a:r>
              <a:rPr lang="ru-RU" sz="2000" b="1" dirty="0" smtClean="0">
                <a:solidFill>
                  <a:srgbClr val="800080"/>
                </a:solidFill>
                <a:latin typeface="Garamond" pitchFamily="18" charset="0"/>
              </a:rPr>
              <a:t>3-</a:t>
            </a:r>
            <a:r>
              <a:rPr lang="en-US" sz="2000" b="1" dirty="0" smtClean="0">
                <a:solidFill>
                  <a:srgbClr val="800080"/>
                </a:solidFill>
                <a:latin typeface="Garamond" pitchFamily="18" charset="0"/>
              </a:rPr>
              <a:t>D</a:t>
            </a:r>
            <a:r>
              <a:rPr lang="ru-RU" sz="2000" b="1" dirty="0" smtClean="0">
                <a:solidFill>
                  <a:srgbClr val="800080"/>
                </a:solidFill>
                <a:latin typeface="Garamond" pitchFamily="18" charset="0"/>
              </a:rPr>
              <a:t> сканирование </a:t>
            </a:r>
          </a:p>
        </p:txBody>
      </p:sp>
      <p:pic>
        <p:nvPicPr>
          <p:cNvPr id="18" name="Picture 3" descr="C:\Users\Оксана\Desktop\3d-print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2996952"/>
            <a:ext cx="2611782" cy="146912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9" name="Прямоугольник 18"/>
          <p:cNvSpPr/>
          <p:nvPr/>
        </p:nvSpPr>
        <p:spPr>
          <a:xfrm>
            <a:off x="5868144" y="1844824"/>
            <a:ext cx="3203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Институт экспериментальной медицины и биотехнологий</a:t>
            </a:r>
          </a:p>
        </p:txBody>
      </p:sp>
      <p:pic>
        <p:nvPicPr>
          <p:cNvPr id="2" name="Picture 2" descr="C:\Users\Оксана\Downloads\526fa57540c08865098b7fed_52bc09cf5177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2924944"/>
            <a:ext cx="2627784" cy="170805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0" name="Прямоугольник 19"/>
          <p:cNvSpPr/>
          <p:nvPr/>
        </p:nvSpPr>
        <p:spPr>
          <a:xfrm>
            <a:off x="5508104" y="4797152"/>
            <a:ext cx="3635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800080"/>
                </a:solidFill>
                <a:latin typeface="Garamond" pitchFamily="18" charset="0"/>
              </a:rPr>
              <a:t>Комплексные экспериментально-клинические и лабораторные исследования</a:t>
            </a:r>
          </a:p>
          <a:p>
            <a:pPr algn="ctr"/>
            <a:r>
              <a:rPr lang="ru-RU" sz="2000" b="1" dirty="0" smtClean="0">
                <a:solidFill>
                  <a:srgbClr val="800080"/>
                </a:solidFill>
                <a:latin typeface="Garamond" pitchFamily="18" charset="0"/>
              </a:rPr>
              <a:t>Банк тканей</a:t>
            </a:r>
          </a:p>
          <a:p>
            <a:pPr algn="ctr"/>
            <a:endParaRPr lang="ru-RU" sz="2000" b="1" dirty="0" smtClean="0">
              <a:solidFill>
                <a:srgbClr val="800080"/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ксана\Desktop\фон-002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008"/>
            <a:ext cx="2051720" cy="764704"/>
          </a:xfrm>
          <a:prstGeom prst="rect">
            <a:avLst/>
          </a:prstGeom>
        </p:spPr>
      </p:pic>
      <p:pic>
        <p:nvPicPr>
          <p:cNvPr id="1027" name="Picture 3" descr="C:\Users\Оксана\Downloads\Logo-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-202819"/>
            <a:ext cx="1422274" cy="132756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5661248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г. Самара, ул.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Чапаевская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, 87</a:t>
            </a:r>
          </a:p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(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Стартап-центр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СамГМУ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) </a:t>
            </a:r>
          </a:p>
          <a:p>
            <a:endParaRPr lang="ru-RU" sz="2400" b="1" dirty="0">
              <a:solidFill>
                <a:srgbClr val="800080"/>
              </a:solidFill>
              <a:latin typeface="Garamond" pitchFamily="18" charset="0"/>
            </a:endParaRPr>
          </a:p>
        </p:txBody>
      </p:sp>
      <p:pic>
        <p:nvPicPr>
          <p:cNvPr id="19458" name="Picture 2" descr="C:\Users\Оксана\Desktop\locatio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5805264"/>
            <a:ext cx="381422" cy="381422"/>
          </a:xfrm>
          <a:prstGeom prst="rect">
            <a:avLst/>
          </a:prstGeom>
          <a:noFill/>
        </p:spPr>
      </p:pic>
      <p:pic>
        <p:nvPicPr>
          <p:cNvPr id="19459" name="Picture 3" descr="C:\Users\Оксана\Desktop\correo_electronic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7744" y="4797152"/>
            <a:ext cx="379204" cy="37920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699792" y="4653136"/>
            <a:ext cx="4283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800080"/>
                </a:solidFill>
                <a:latin typeface="Garamond" pitchFamily="18" charset="0"/>
              </a:rPr>
              <a:t>it.med63@gmail.com</a:t>
            </a:r>
            <a:endParaRPr lang="ru-RU" sz="3200" b="1" dirty="0">
              <a:solidFill>
                <a:srgbClr val="800080"/>
              </a:solidFill>
              <a:latin typeface="Garamond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03648" y="3573016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800080"/>
                </a:solidFill>
                <a:latin typeface="Garamond" pitchFamily="18" charset="0"/>
              </a:rPr>
              <a:t>215-08-98</a:t>
            </a:r>
            <a:endParaRPr lang="ru-RU" sz="5400" b="1" dirty="0">
              <a:solidFill>
                <a:srgbClr val="800080"/>
              </a:solidFill>
              <a:latin typeface="Garamond" pitchFamily="18" charset="0"/>
            </a:endParaRPr>
          </a:p>
        </p:txBody>
      </p:sp>
      <p:pic>
        <p:nvPicPr>
          <p:cNvPr id="19461" name="Picture 5" descr="C:\Users\Оксана\Desktop\i (2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6" y="3789040"/>
            <a:ext cx="591889" cy="591889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1052736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800080"/>
                </a:solidFill>
                <a:latin typeface="Garamond" pitchFamily="18" charset="0"/>
              </a:rPr>
              <a:t>Ждем Вас</a:t>
            </a:r>
          </a:p>
          <a:p>
            <a:pPr algn="ctr"/>
            <a:r>
              <a:rPr lang="ru-RU" sz="4400" b="1" dirty="0" smtClean="0">
                <a:solidFill>
                  <a:srgbClr val="800080"/>
                </a:solidFill>
                <a:latin typeface="Garamond" pitchFamily="18" charset="0"/>
              </a:rPr>
              <a:t>в</a:t>
            </a:r>
          </a:p>
          <a:p>
            <a:pPr algn="ctr"/>
            <a:r>
              <a:rPr lang="ru-RU" sz="4400" b="1" dirty="0" smtClean="0">
                <a:solidFill>
                  <a:srgbClr val="800080"/>
                </a:solidFill>
                <a:latin typeface="Garamond" pitchFamily="18" charset="0"/>
              </a:rPr>
              <a:t>ЦМИТ «</a:t>
            </a:r>
            <a:r>
              <a:rPr lang="en-US" sz="4400" b="1" dirty="0" smtClean="0">
                <a:solidFill>
                  <a:srgbClr val="800080"/>
                </a:solidFill>
                <a:latin typeface="Garamond" pitchFamily="18" charset="0"/>
              </a:rPr>
              <a:t>IT</a:t>
            </a:r>
            <a:r>
              <a:rPr lang="ru-RU" sz="4400" b="1" dirty="0" smtClean="0">
                <a:solidFill>
                  <a:srgbClr val="800080"/>
                </a:solidFill>
                <a:latin typeface="Garamond" pitchFamily="18" charset="0"/>
              </a:rPr>
              <a:t>-медицина»</a:t>
            </a:r>
          </a:p>
        </p:txBody>
      </p:sp>
      <p:pic>
        <p:nvPicPr>
          <p:cNvPr id="2" name="Picture 2" descr="C:\Users\Оксана\Downloads\prodazha_akkauntov_facebook_vk__32151767m.jpg"/>
          <p:cNvPicPr>
            <a:picLocks noChangeAspect="1" noChangeArrowheads="1"/>
          </p:cNvPicPr>
          <p:nvPr/>
        </p:nvPicPr>
        <p:blipFill>
          <a:blip r:embed="rId8" cstate="print"/>
          <a:srcRect t="18129" b="27290"/>
          <a:stretch>
            <a:fillRect/>
          </a:stretch>
        </p:blipFill>
        <p:spPr bwMode="auto">
          <a:xfrm>
            <a:off x="2123728" y="5157192"/>
            <a:ext cx="703627" cy="288032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2699792" y="5013176"/>
            <a:ext cx="4139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800080"/>
                </a:solidFill>
                <a:latin typeface="Garamond" pitchFamily="18" charset="0"/>
              </a:rPr>
              <a:t>it.medicine63</a:t>
            </a:r>
            <a:endParaRPr lang="ru-RU" sz="3200" b="1" dirty="0">
              <a:solidFill>
                <a:srgbClr val="800080"/>
              </a:solidFill>
              <a:latin typeface="Garamond" pitchFamily="18" charset="0"/>
            </a:endParaRPr>
          </a:p>
        </p:txBody>
      </p:sp>
      <p:pic>
        <p:nvPicPr>
          <p:cNvPr id="3" name="Picture 3" descr="C:\Users\Оксана\Downloads\bOpCvvdz6_c.jpg"/>
          <p:cNvPicPr>
            <a:picLocks noChangeAspect="1" noChangeArrowheads="1"/>
          </p:cNvPicPr>
          <p:nvPr/>
        </p:nvPicPr>
        <p:blipFill>
          <a:blip r:embed="rId9" cstate="print"/>
          <a:srcRect l="20302" t="35235" r="26173" b="32773"/>
          <a:stretch>
            <a:fillRect/>
          </a:stretch>
        </p:blipFill>
        <p:spPr bwMode="auto">
          <a:xfrm>
            <a:off x="4716016" y="3789040"/>
            <a:ext cx="1296144" cy="58103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6084168" y="3717032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800080"/>
                </a:solidFill>
                <a:latin typeface="Garamond" pitchFamily="18" charset="0"/>
              </a:rPr>
              <a:t>+79277845754</a:t>
            </a:r>
            <a:endParaRPr lang="ru-RU" sz="3600" b="1" dirty="0">
              <a:solidFill>
                <a:srgbClr val="800080"/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1161</TotalTime>
  <Words>336</Words>
  <Application>Microsoft Office PowerPoint</Application>
  <PresentationFormat>Экран (4:3)</PresentationFormat>
  <Paragraphs>97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Garamond</vt:lpstr>
      <vt:lpstr>Тема Office</vt:lpstr>
      <vt:lpstr>ЦЕНТР МОЛОДЕЖНОГО  ИННОВАЦИОННОГО ТВОРЧЕСТВА «IT-медицина»  Приглашает в  ВОЛШЕБНЫЙ МИР медицинской науки и техники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ЦЕНТР МОЛОДЕЖНОГО ИННОВАЦИ</dc:title>
  <dc:creator>Оксана</dc:creator>
  <cp:lastModifiedBy>Санек</cp:lastModifiedBy>
  <cp:revision>104</cp:revision>
  <dcterms:created xsi:type="dcterms:W3CDTF">2017-08-28T14:04:39Z</dcterms:created>
  <dcterms:modified xsi:type="dcterms:W3CDTF">2017-11-09T15:38:56Z</dcterms:modified>
</cp:coreProperties>
</file>